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82" autoAdjust="0"/>
    <p:restoredTop sz="82236" autoAdjust="0"/>
  </p:normalViewPr>
  <p:slideViewPr>
    <p:cSldViewPr>
      <p:cViewPr varScale="1">
        <p:scale>
          <a:sx n="56" d="100"/>
          <a:sy n="56" d="100"/>
        </p:scale>
        <p:origin x="1992" y="60"/>
      </p:cViewPr>
      <p:guideLst>
        <p:guide orient="horz" pos="2160"/>
        <p:guide pos="2880"/>
      </p:guideLst>
    </p:cSldViewPr>
  </p:slideViewPr>
  <p:notesTextViewPr>
    <p:cViewPr>
      <p:scale>
        <a:sx n="1" d="1"/>
        <a:sy n="1" d="1"/>
      </p:scale>
      <p:origin x="0" y="0"/>
    </p:cViewPr>
  </p:notesTextViewPr>
  <p:sorterViewPr>
    <p:cViewPr>
      <p:scale>
        <a:sx n="100" d="100"/>
        <a:sy n="100" d="100"/>
      </p:scale>
      <p:origin x="0" y="-31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0B452-6033-4F03-B16E-83E19C134BF3}" type="datetimeFigureOut">
              <a:rPr lang="en-AU" smtClean="0"/>
              <a:t>12/03/2017</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849102-A3DE-4B6E-8664-42BEF3AE0A44}" type="slidenum">
              <a:rPr lang="en-AU" smtClean="0"/>
              <a:t>‹#›</a:t>
            </a:fld>
            <a:endParaRPr lang="en-AU"/>
          </a:p>
        </p:txBody>
      </p:sp>
    </p:spTree>
    <p:extLst>
      <p:ext uri="{BB962C8B-B14F-4D97-AF65-F5344CB8AC3E}">
        <p14:creationId xmlns:p14="http://schemas.microsoft.com/office/powerpoint/2010/main" val="1897081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We are living in a critical time like never before. All around us, have you noticed just a "craziness" to everything? Politics, media, Hollywood, everything has become political, everything has become a weapon for minority groups to further their agendas/propaganda. It is an unprecedented time where the enemy is boldly launching attacks on the identity of men and women (as expressly created in the image of God), the </a:t>
            </a:r>
            <a:r>
              <a:rPr lang="en-AU" sz="1200" kern="1200" dirty="0" err="1">
                <a:solidFill>
                  <a:schemeClr val="tx1"/>
                </a:solidFill>
                <a:effectLst/>
                <a:latin typeface="+mn-lt"/>
                <a:ea typeface="+mn-ea"/>
                <a:cs typeface="+mn-cs"/>
              </a:rPr>
              <a:t>christian</a:t>
            </a:r>
            <a:r>
              <a:rPr lang="en-AU" sz="1200" kern="1200" dirty="0">
                <a:solidFill>
                  <a:schemeClr val="tx1"/>
                </a:solidFill>
                <a:effectLst/>
                <a:latin typeface="+mn-lt"/>
                <a:ea typeface="+mn-ea"/>
                <a:cs typeface="+mn-cs"/>
              </a:rPr>
              <a:t> faith, on Israel etc.</a:t>
            </a:r>
          </a:p>
          <a:p>
            <a:r>
              <a:rPr lang="en-AU" sz="1200" kern="1200" dirty="0">
                <a:solidFill>
                  <a:schemeClr val="tx1"/>
                </a:solidFill>
                <a:effectLst/>
                <a:latin typeface="+mn-lt"/>
                <a:ea typeface="+mn-ea"/>
                <a:cs typeface="+mn-cs"/>
              </a:rPr>
              <a:t>Yesterday, I ran a Parables catch up class with a handful of people. And we studied three of the Kingdom Parables in Matthew. These parables were all in relation to the last days/end time. And it has extraordinary application to believers like us living in these last days/end time. I would like to take some time to highlight the key takeaways from these three parables in relation to our daily lives here today. </a:t>
            </a: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849102-A3DE-4B6E-8664-42BEF3AE0A44}" type="slidenum">
              <a:rPr lang="en-AU" smtClean="0"/>
              <a:t>1</a:t>
            </a:fld>
            <a:endParaRPr lang="en-AU"/>
          </a:p>
        </p:txBody>
      </p:sp>
    </p:spTree>
    <p:extLst>
      <p:ext uri="{BB962C8B-B14F-4D97-AF65-F5344CB8AC3E}">
        <p14:creationId xmlns:p14="http://schemas.microsoft.com/office/powerpoint/2010/main" val="312800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Five </a:t>
            </a:r>
            <a:r>
              <a:rPr lang="en-AU" b="1" dirty="0"/>
              <a:t>wise </a:t>
            </a:r>
            <a:r>
              <a:rPr lang="en-AU" dirty="0"/>
              <a:t>virgins had lamp (vessel) and additional supply of oil in a (separate) vessel</a:t>
            </a:r>
          </a:p>
          <a:p>
            <a:r>
              <a:rPr lang="en-AU" dirty="0"/>
              <a:t>Five </a:t>
            </a:r>
            <a:r>
              <a:rPr lang="en-AU" b="1" dirty="0"/>
              <a:t>foolish</a:t>
            </a:r>
            <a:r>
              <a:rPr lang="en-AU" b="0" dirty="0"/>
              <a:t> virgins just had their lamp (vessel) and enough oil in their lamp</a:t>
            </a:r>
          </a:p>
          <a:p>
            <a:endParaRPr lang="en-AU" b="0" dirty="0"/>
          </a:p>
          <a:p>
            <a:r>
              <a:rPr lang="en-AU" b="0" dirty="0"/>
              <a:t>All virgins slept and slumbered while the bridegroom was delayed</a:t>
            </a:r>
          </a:p>
          <a:p>
            <a:endParaRPr lang="en-AU" b="0" dirty="0"/>
          </a:p>
          <a:p>
            <a:r>
              <a:rPr lang="en-AU" b="0" dirty="0"/>
              <a:t>At midnight, the cry went out. The foolish virgins realised that they didn’t have enough oil because their lamps were going out. So, they asked that the wise share their oil with them.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3</a:t>
            </a:fld>
            <a:endParaRPr lang="en-AU"/>
          </a:p>
        </p:txBody>
      </p:sp>
    </p:spTree>
    <p:extLst>
      <p:ext uri="{BB962C8B-B14F-4D97-AF65-F5344CB8AC3E}">
        <p14:creationId xmlns:p14="http://schemas.microsoft.com/office/powerpoint/2010/main" val="1112388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Five </a:t>
            </a:r>
            <a:r>
              <a:rPr lang="en-AU" b="1" dirty="0"/>
              <a:t>wise </a:t>
            </a:r>
            <a:r>
              <a:rPr lang="en-AU" dirty="0"/>
              <a:t>virgins had lamp (vessel) and additional supply of oil in a (separate) vessel</a:t>
            </a:r>
          </a:p>
          <a:p>
            <a:r>
              <a:rPr lang="en-AU" dirty="0"/>
              <a:t>Five </a:t>
            </a:r>
            <a:r>
              <a:rPr lang="en-AU" b="1" dirty="0"/>
              <a:t>foolish</a:t>
            </a:r>
            <a:r>
              <a:rPr lang="en-AU" b="0" dirty="0"/>
              <a:t> virgins just had their lamp (vessel) and enough oil in their lamp</a:t>
            </a:r>
          </a:p>
          <a:p>
            <a:endParaRPr lang="en-AU" b="0" dirty="0"/>
          </a:p>
          <a:p>
            <a:r>
              <a:rPr lang="en-AU" b="0" dirty="0"/>
              <a:t>All virgins slept and slumbered while the bridegroom was delayed</a:t>
            </a:r>
          </a:p>
          <a:p>
            <a:endParaRPr lang="en-AU" b="0" dirty="0"/>
          </a:p>
          <a:p>
            <a:r>
              <a:rPr lang="en-AU" b="0" dirty="0"/>
              <a:t>At midnight, the cry went out. The foolish virgins realised that they didn’t have enough oil because their lamps were going out. So, they asked that the wise share their oil with them.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6</a:t>
            </a:fld>
            <a:endParaRPr lang="en-AU"/>
          </a:p>
        </p:txBody>
      </p:sp>
    </p:spTree>
    <p:extLst>
      <p:ext uri="{BB962C8B-B14F-4D97-AF65-F5344CB8AC3E}">
        <p14:creationId xmlns:p14="http://schemas.microsoft.com/office/powerpoint/2010/main" val="2466771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7</a:t>
            </a:fld>
            <a:endParaRPr lang="en-AU"/>
          </a:p>
        </p:txBody>
      </p:sp>
    </p:spTree>
    <p:extLst>
      <p:ext uri="{BB962C8B-B14F-4D97-AF65-F5344CB8AC3E}">
        <p14:creationId xmlns:p14="http://schemas.microsoft.com/office/powerpoint/2010/main" val="3250999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The local church is the place where you discover your gifts, callings and talents. </a:t>
            </a:r>
          </a:p>
          <a:p>
            <a:pPr lvl="0"/>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But this requires </a:t>
            </a:r>
            <a:r>
              <a:rPr lang="en-AU" b="1" dirty="0"/>
              <a:t>faithfulness and focus.</a:t>
            </a:r>
          </a:p>
          <a:p>
            <a:r>
              <a:rPr lang="en-AU" dirty="0"/>
              <a:t>Sometimes we don’t want to do what God has called us to do. We want to do something else. We want what other people have. We want to be up the front leading. We want to do the big things but are not willing to do the little thankless things. There are a lot of jobs that are very thankless, unseen, nobody wants because you hardly get any recognition for it. this is like what was preached about a month ago. Don’t despise your small beginnings. Stay faithful. </a:t>
            </a:r>
          </a:p>
          <a:p>
            <a:endParaRPr lang="en-AU" dirty="0"/>
          </a:p>
          <a:p>
            <a:r>
              <a:rPr lang="en-AU" i="1" dirty="0"/>
              <a:t>V 29 “For to everyone who has, more will be given but from him who does not have, even what he has will be taken away.</a:t>
            </a:r>
            <a:r>
              <a:rPr lang="en-AU" dirty="0"/>
              <a:t>“</a:t>
            </a:r>
          </a:p>
          <a:p>
            <a:endParaRPr lang="en-AU" dirty="0"/>
          </a:p>
          <a:p>
            <a:r>
              <a:rPr lang="en-AU" dirty="0"/>
              <a:t>this was the case for the man with only one talent. He didn’t do anything with it. Maybe he was upset that he was only given one talent so he decided it wasn’t worth putting any effort since it was only one talent after all. Why was his talent given to the one who now had ten? Why overload the guy with ten talents? Because God knew that he could handle it. He doubled what he was given.</a:t>
            </a:r>
          </a:p>
          <a:p>
            <a:endParaRPr lang="en-AU" dirty="0"/>
          </a:p>
          <a:p>
            <a:r>
              <a:rPr lang="en-AU" dirty="0"/>
              <a:t>The other important thing to note here is that you can grow your ability. God gives us according to the ability of each person. The person who started out with five talents increased to ten and an additional talent was given to him. You may start out with few talents but because of your </a:t>
            </a:r>
            <a:r>
              <a:rPr lang="en-AU" b="1" dirty="0"/>
              <a:t>faithfulness, </a:t>
            </a:r>
            <a:r>
              <a:rPr lang="en-AU" b="0" dirty="0"/>
              <a:t>grow your ability to handle more. God gives the increase. </a:t>
            </a:r>
          </a:p>
          <a:p>
            <a:endParaRPr lang="en-AU"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John 15</a:t>
            </a:r>
          </a:p>
          <a:p>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8</a:t>
            </a:fld>
            <a:endParaRPr lang="en-AU"/>
          </a:p>
        </p:txBody>
      </p:sp>
    </p:spTree>
    <p:extLst>
      <p:ext uri="{BB962C8B-B14F-4D97-AF65-F5344CB8AC3E}">
        <p14:creationId xmlns:p14="http://schemas.microsoft.com/office/powerpoint/2010/main" val="1610555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If you remain completely silent at this time….but you and your father's house will perish. Yet who knows whether you have come to the kingdom for such a time as this. I would like to invite you to rise to the challenge during this hour to awaken out of spiritual sleep and slumber to be sober, vigilant and watchful.  </a:t>
            </a:r>
          </a:p>
          <a:p>
            <a:endParaRPr lang="en-AU" dirty="0"/>
          </a:p>
          <a:p>
            <a:r>
              <a:rPr lang="en-AU" dirty="0"/>
              <a:t>Easter Parade – visible demonstration. Take back Easter as a Christian celebration. </a:t>
            </a:r>
          </a:p>
        </p:txBody>
      </p:sp>
      <p:sp>
        <p:nvSpPr>
          <p:cNvPr id="4" name="Slide Number Placeholder 3"/>
          <p:cNvSpPr>
            <a:spLocks noGrp="1"/>
          </p:cNvSpPr>
          <p:nvPr>
            <p:ph type="sldNum" sz="quarter" idx="10"/>
          </p:nvPr>
        </p:nvSpPr>
        <p:spPr/>
        <p:txBody>
          <a:bodyPr/>
          <a:lstStyle/>
          <a:p>
            <a:fld id="{3B849102-A3DE-4B6E-8664-42BEF3AE0A44}" type="slidenum">
              <a:rPr lang="en-AU" smtClean="0"/>
              <a:t>10</a:t>
            </a:fld>
            <a:endParaRPr lang="en-AU"/>
          </a:p>
        </p:txBody>
      </p:sp>
    </p:spTree>
    <p:extLst>
      <p:ext uri="{BB962C8B-B14F-4D97-AF65-F5344CB8AC3E}">
        <p14:creationId xmlns:p14="http://schemas.microsoft.com/office/powerpoint/2010/main" val="13072073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0" y="5589240"/>
            <a:ext cx="9144000" cy="504825"/>
          </a:xfrm>
        </p:spPr>
        <p:txBody>
          <a:bodyPr/>
          <a:lstStyle/>
          <a:p>
            <a:r>
              <a:rPr lang="en-US" b="0" dirty="0"/>
              <a:t>Grace Liew</a:t>
            </a:r>
          </a:p>
        </p:txBody>
      </p:sp>
      <p:sp>
        <p:nvSpPr>
          <p:cNvPr id="4" name="Text Placeholder 3"/>
          <p:cNvSpPr>
            <a:spLocks noGrp="1"/>
          </p:cNvSpPr>
          <p:nvPr>
            <p:ph type="body" sz="quarter" idx="12"/>
          </p:nvPr>
        </p:nvSpPr>
        <p:spPr>
          <a:xfrm>
            <a:off x="18056" y="188640"/>
            <a:ext cx="2519362" cy="329008"/>
          </a:xfrm>
        </p:spPr>
        <p:txBody>
          <a:bodyPr/>
          <a:lstStyle/>
          <a:p>
            <a:r>
              <a:rPr lang="en-US" sz="1100" b="0" dirty="0">
                <a:solidFill>
                  <a:schemeClr val="bg1"/>
                </a:solidFill>
              </a:rPr>
              <a:t>12 Mar 2017</a:t>
            </a:r>
          </a:p>
        </p:txBody>
      </p:sp>
      <p:sp>
        <p:nvSpPr>
          <p:cNvPr id="2" name="Title 1"/>
          <p:cNvSpPr>
            <a:spLocks noGrp="1"/>
          </p:cNvSpPr>
          <p:nvPr>
            <p:ph type="title"/>
          </p:nvPr>
        </p:nvSpPr>
        <p:spPr>
          <a:xfrm>
            <a:off x="1283" y="4077072"/>
            <a:ext cx="9144000" cy="1412776"/>
          </a:xfrm>
          <a:solidFill>
            <a:schemeClr val="bg1">
              <a:alpha val="84000"/>
            </a:schemeClr>
          </a:solidFill>
        </p:spPr>
        <p:txBody>
          <a:bodyPr/>
          <a:lstStyle/>
          <a:p>
            <a:r>
              <a:rPr lang="en-US" sz="4400" spc="300" dirty="0"/>
              <a:t>For such a time as this</a:t>
            </a:r>
            <a:br>
              <a:rPr lang="en-US" sz="4400" spc="300" dirty="0"/>
            </a:br>
            <a:r>
              <a:rPr lang="en-US" sz="2800" spc="300" dirty="0"/>
              <a:t>Esther 4:14</a:t>
            </a:r>
            <a:endParaRPr lang="en-US" sz="4400" b="0" spc="300" dirty="0"/>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Introduction</a:t>
            </a:r>
          </a:p>
        </p:txBody>
      </p:sp>
      <p:sp>
        <p:nvSpPr>
          <p:cNvPr id="3" name="Content Placeholder 2"/>
          <p:cNvSpPr>
            <a:spLocks noGrp="1"/>
          </p:cNvSpPr>
          <p:nvPr>
            <p:ph idx="1"/>
          </p:nvPr>
        </p:nvSpPr>
        <p:spPr/>
        <p:txBody>
          <a:bodyPr>
            <a:normAutofit fontScale="92500" lnSpcReduction="20000"/>
          </a:bodyPr>
          <a:lstStyle/>
          <a:p>
            <a:r>
              <a:rPr lang="en-AU" dirty="0"/>
              <a:t>Matt 24 speaks about the second coming of Christ</a:t>
            </a:r>
          </a:p>
          <a:p>
            <a:r>
              <a:rPr lang="en-AU" dirty="0"/>
              <a:t>V42 </a:t>
            </a:r>
            <a:r>
              <a:rPr lang="en-AU" i="1" dirty="0"/>
              <a:t>“Watch therefore, for you do not know what hour</a:t>
            </a:r>
            <a:r>
              <a:rPr lang="en-AU" i="1" baseline="30000" dirty="0"/>
              <a:t> </a:t>
            </a:r>
            <a:r>
              <a:rPr lang="en-AU" i="1" dirty="0"/>
              <a:t>your Lord is coming.”</a:t>
            </a:r>
          </a:p>
          <a:p>
            <a:r>
              <a:rPr lang="en-AU" dirty="0"/>
              <a:t>Matt 25 starts off with </a:t>
            </a:r>
            <a:r>
              <a:rPr lang="en-AU" b="1" dirty="0"/>
              <a:t>Then </a:t>
            </a:r>
            <a:r>
              <a:rPr lang="en-AU" dirty="0"/>
              <a:t>the Kingdom of Heaven is likened to…</a:t>
            </a:r>
          </a:p>
          <a:p>
            <a:pPr lvl="1"/>
            <a:r>
              <a:rPr lang="en-AU" dirty="0"/>
              <a:t>Parable of the Wise and Foolish Virgins (v1-13)</a:t>
            </a:r>
          </a:p>
          <a:p>
            <a:pPr lvl="1"/>
            <a:r>
              <a:rPr lang="en-AU" dirty="0"/>
              <a:t>Parable of the Faithful and Slothful Servant (v14-30)</a:t>
            </a:r>
          </a:p>
          <a:p>
            <a:r>
              <a:rPr lang="en-AU" dirty="0"/>
              <a:t>Parable of the Marriage of the King’s Son (Matt 22:2-14)</a:t>
            </a:r>
          </a:p>
        </p:txBody>
      </p:sp>
    </p:spTree>
    <p:extLst>
      <p:ext uri="{BB962C8B-B14F-4D97-AF65-F5344CB8AC3E}">
        <p14:creationId xmlns:p14="http://schemas.microsoft.com/office/powerpoint/2010/main" val="2765113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04056"/>
            <a:ext cx="9144000" cy="1052736"/>
          </a:xfrm>
        </p:spPr>
        <p:txBody>
          <a:bodyPr/>
          <a:lstStyle/>
          <a:p>
            <a:pPr algn="ctr"/>
            <a:r>
              <a:rPr lang="en-AU" sz="3200" b="0" dirty="0"/>
              <a:t>Parable of the </a:t>
            </a:r>
            <a:br>
              <a:rPr lang="en-AU" sz="3200" b="0" dirty="0"/>
            </a:br>
            <a:r>
              <a:rPr lang="en-AU" dirty="0"/>
              <a:t>Wise and Foolish Virgins</a:t>
            </a:r>
            <a:br>
              <a:rPr lang="en-AU" dirty="0"/>
            </a:br>
            <a:r>
              <a:rPr lang="en-AU" sz="2400" b="0" dirty="0"/>
              <a:t>Matt 25:1-13</a:t>
            </a:r>
          </a:p>
        </p:txBody>
      </p:sp>
      <p:pic>
        <p:nvPicPr>
          <p:cNvPr id="4" name="Picture 2" descr="Image result for wise and foolish virg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875391"/>
            <a:ext cx="6772588" cy="4433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919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it mean? </a:t>
            </a:r>
          </a:p>
        </p:txBody>
      </p:sp>
      <p:sp>
        <p:nvSpPr>
          <p:cNvPr id="3" name="Content Placeholder 2"/>
          <p:cNvSpPr>
            <a:spLocks noGrp="1"/>
          </p:cNvSpPr>
          <p:nvPr>
            <p:ph idx="1"/>
          </p:nvPr>
        </p:nvSpPr>
        <p:spPr>
          <a:xfrm>
            <a:off x="251520" y="1207293"/>
            <a:ext cx="8712968" cy="5030019"/>
          </a:xfrm>
        </p:spPr>
        <p:txBody>
          <a:bodyPr>
            <a:normAutofit fontScale="85000" lnSpcReduction="10000"/>
          </a:bodyPr>
          <a:lstStyle/>
          <a:p>
            <a:r>
              <a:rPr lang="en-AU" dirty="0"/>
              <a:t>The Lamp represents man’s spirit (</a:t>
            </a:r>
            <a:r>
              <a:rPr lang="en-AU" dirty="0" err="1"/>
              <a:t>Prov</a:t>
            </a:r>
            <a:r>
              <a:rPr lang="en-AU" dirty="0"/>
              <a:t> 20:27)</a:t>
            </a:r>
          </a:p>
          <a:p>
            <a:r>
              <a:rPr lang="en-AU" dirty="0"/>
              <a:t>The Oil in the Lamp represents the Holy Spirit </a:t>
            </a:r>
          </a:p>
          <a:p>
            <a:r>
              <a:rPr lang="en-AU" dirty="0"/>
              <a:t>Virgins all fell asleep. this sleep is a spiritual drowsiness and lethargy (Luke 9:32, Matt 26:4, Rom 13:11-12)</a:t>
            </a:r>
          </a:p>
          <a:p>
            <a:pPr marL="457200" lvl="1" indent="0">
              <a:buNone/>
            </a:pPr>
            <a:r>
              <a:rPr lang="en-AU" sz="2400" i="1" dirty="0"/>
              <a:t>“And do this, knowing the time, </a:t>
            </a:r>
            <a:r>
              <a:rPr lang="en-AU" sz="2400" b="1" i="1" dirty="0"/>
              <a:t>that now it is high time to awake out of sleep</a:t>
            </a:r>
            <a:r>
              <a:rPr lang="en-AU" sz="2400" i="1" dirty="0"/>
              <a:t>; for now our salvation is nearer than when we first believed. </a:t>
            </a:r>
            <a:r>
              <a:rPr lang="en-AU" sz="2400" i="1" baseline="30000" dirty="0"/>
              <a:t>12 </a:t>
            </a:r>
            <a:r>
              <a:rPr lang="en-AU" sz="2400" b="1" i="1" dirty="0"/>
              <a:t>The night is far spent, the day is at hand</a:t>
            </a:r>
            <a:r>
              <a:rPr lang="en-AU" sz="2400" i="1" dirty="0"/>
              <a:t>. Therefore let us cast off the works of darkness, and let us put on the </a:t>
            </a:r>
            <a:r>
              <a:rPr lang="en-AU" sz="2400" i="1" dirty="0" err="1"/>
              <a:t>armor</a:t>
            </a:r>
            <a:r>
              <a:rPr lang="en-AU" sz="2400" i="1" dirty="0"/>
              <a:t> of light.” </a:t>
            </a:r>
          </a:p>
          <a:p>
            <a:r>
              <a:rPr lang="en-AU" dirty="0"/>
              <a:t>Midnight is the darkest hour of the night. It represents the end of the age. The call has gone out for all to enter the wedding banquet hall</a:t>
            </a:r>
          </a:p>
          <a:p>
            <a:endParaRPr lang="en-AU" dirty="0"/>
          </a:p>
          <a:p>
            <a:endParaRPr lang="en-AU" dirty="0"/>
          </a:p>
        </p:txBody>
      </p:sp>
    </p:spTree>
    <p:extLst>
      <p:ext uri="{BB962C8B-B14F-4D97-AF65-F5344CB8AC3E}">
        <p14:creationId xmlns:p14="http://schemas.microsoft.com/office/powerpoint/2010/main" val="233178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Key takeaways</a:t>
            </a:r>
          </a:p>
        </p:txBody>
      </p:sp>
      <p:sp>
        <p:nvSpPr>
          <p:cNvPr id="3" name="Content Placeholder 2"/>
          <p:cNvSpPr>
            <a:spLocks noGrp="1"/>
          </p:cNvSpPr>
          <p:nvPr>
            <p:ph idx="1"/>
          </p:nvPr>
        </p:nvSpPr>
        <p:spPr/>
        <p:txBody>
          <a:bodyPr>
            <a:normAutofit fontScale="85000" lnSpcReduction="10000"/>
          </a:bodyPr>
          <a:lstStyle/>
          <a:p>
            <a:r>
              <a:rPr lang="en-AU" dirty="0"/>
              <a:t>We cannot live off another’s spiritual experience (the foolish tried to gain from the wise what could not be bought)</a:t>
            </a:r>
          </a:p>
          <a:p>
            <a:r>
              <a:rPr lang="en-AU" dirty="0"/>
              <a:t>We must personally carry for ourselves an extra supply of the Holy Spirit!</a:t>
            </a:r>
          </a:p>
          <a:p>
            <a:pPr lvl="1"/>
            <a:r>
              <a:rPr lang="en-AU" dirty="0"/>
              <a:t>God wants us to experience personal breakthrough</a:t>
            </a:r>
          </a:p>
          <a:p>
            <a:pPr lvl="1"/>
            <a:r>
              <a:rPr lang="en-AU" dirty="0"/>
              <a:t>Hook onto the prayer movement happening right now!</a:t>
            </a:r>
          </a:p>
          <a:p>
            <a:pPr lvl="0"/>
            <a:r>
              <a:rPr lang="en-AU" dirty="0"/>
              <a:t>Maintain an attitude of Watching and Praying</a:t>
            </a:r>
          </a:p>
          <a:p>
            <a:pPr lvl="1"/>
            <a:r>
              <a:rPr lang="en-AU" dirty="0"/>
              <a:t>Watch so that you can </a:t>
            </a:r>
            <a:r>
              <a:rPr lang="en-AU" b="1" dirty="0"/>
              <a:t>pray with purpose!</a:t>
            </a:r>
            <a:endParaRPr lang="en-AU" dirty="0"/>
          </a:p>
          <a:p>
            <a:pPr lvl="1"/>
            <a:r>
              <a:rPr lang="en-AU" dirty="0"/>
              <a:t>Watch so that you can be that </a:t>
            </a:r>
            <a:r>
              <a:rPr lang="en-AU" b="1" dirty="0"/>
              <a:t>agent of change</a:t>
            </a:r>
          </a:p>
          <a:p>
            <a:endParaRPr lang="en-AU" dirty="0"/>
          </a:p>
          <a:p>
            <a:endParaRPr lang="en-AU" dirty="0"/>
          </a:p>
        </p:txBody>
      </p:sp>
    </p:spTree>
    <p:extLst>
      <p:ext uri="{BB962C8B-B14F-4D97-AF65-F5344CB8AC3E}">
        <p14:creationId xmlns:p14="http://schemas.microsoft.com/office/powerpoint/2010/main" val="194906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8032"/>
            <a:ext cx="9144000" cy="1052736"/>
          </a:xfrm>
        </p:spPr>
        <p:txBody>
          <a:bodyPr/>
          <a:lstStyle/>
          <a:p>
            <a:pPr algn="ctr"/>
            <a:r>
              <a:rPr lang="en-AU" sz="3200" b="0" dirty="0"/>
              <a:t>Parable of the </a:t>
            </a:r>
            <a:br>
              <a:rPr lang="en-AU" sz="3200" b="0" dirty="0"/>
            </a:br>
            <a:r>
              <a:rPr lang="en-AU" dirty="0"/>
              <a:t>Used and Unused Talents</a:t>
            </a:r>
            <a:br>
              <a:rPr lang="en-AU" dirty="0"/>
            </a:br>
            <a:r>
              <a:rPr lang="en-AU" sz="2400" b="0" dirty="0"/>
              <a:t>Matt 25:14-30</a:t>
            </a:r>
            <a:endParaRPr lang="en-AU" dirty="0"/>
          </a:p>
        </p:txBody>
      </p:sp>
      <p:pic>
        <p:nvPicPr>
          <p:cNvPr id="5"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3783" y="1628800"/>
            <a:ext cx="3400425" cy="458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738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it mean? </a:t>
            </a:r>
          </a:p>
        </p:txBody>
      </p:sp>
      <p:sp>
        <p:nvSpPr>
          <p:cNvPr id="3" name="Content Placeholder 2"/>
          <p:cNvSpPr>
            <a:spLocks noGrp="1"/>
          </p:cNvSpPr>
          <p:nvPr>
            <p:ph idx="1"/>
          </p:nvPr>
        </p:nvSpPr>
        <p:spPr>
          <a:xfrm>
            <a:off x="251520" y="1207293"/>
            <a:ext cx="8712968" cy="5030019"/>
          </a:xfrm>
        </p:spPr>
        <p:txBody>
          <a:bodyPr>
            <a:normAutofit fontScale="92500" lnSpcReduction="20000"/>
          </a:bodyPr>
          <a:lstStyle/>
          <a:p>
            <a:r>
              <a:rPr lang="en-AU" dirty="0"/>
              <a:t>The man travelling to the far country is Jesus’ ascension into Heaven. </a:t>
            </a:r>
          </a:p>
          <a:p>
            <a:r>
              <a:rPr lang="en-AU" dirty="0"/>
              <a:t>v14 He delivered </a:t>
            </a:r>
            <a:r>
              <a:rPr lang="en-AU" b="1" dirty="0"/>
              <a:t>his goods </a:t>
            </a:r>
            <a:r>
              <a:rPr lang="en-AU" dirty="0"/>
              <a:t>to them</a:t>
            </a:r>
          </a:p>
          <a:p>
            <a:r>
              <a:rPr lang="en-AU" dirty="0"/>
              <a:t>v15 To each </a:t>
            </a:r>
            <a:r>
              <a:rPr lang="en-AU" b="1" dirty="0"/>
              <a:t>according to his own ability</a:t>
            </a:r>
          </a:p>
          <a:p>
            <a:r>
              <a:rPr lang="en-AU" dirty="0"/>
              <a:t>God has given us natural and spiritual talents:</a:t>
            </a:r>
          </a:p>
          <a:p>
            <a:pPr lvl="1"/>
            <a:r>
              <a:rPr lang="en-AU" b="1" dirty="0"/>
              <a:t>Natural talents: </a:t>
            </a:r>
            <a:r>
              <a:rPr lang="en-AU" dirty="0"/>
              <a:t>vocational skills, mental capacity, leadership gifts, ability to work with people </a:t>
            </a:r>
            <a:r>
              <a:rPr lang="en-AU" dirty="0" err="1"/>
              <a:t>etc</a:t>
            </a:r>
            <a:endParaRPr lang="en-AU" dirty="0"/>
          </a:p>
          <a:p>
            <a:pPr lvl="1"/>
            <a:r>
              <a:rPr lang="en-AU" b="1" dirty="0"/>
              <a:t>Spiritual talents:</a:t>
            </a:r>
            <a:r>
              <a:rPr lang="en-AU" dirty="0"/>
              <a:t> 9 gifts of the Holy Spirit (1 Cor 12), 5-fold ministries (</a:t>
            </a:r>
            <a:r>
              <a:rPr lang="en-AU" dirty="0" err="1"/>
              <a:t>Eph</a:t>
            </a:r>
            <a:r>
              <a:rPr lang="en-AU" dirty="0"/>
              <a:t> 4:11), Other functions/ministries (Rom 12:1-8)</a:t>
            </a:r>
          </a:p>
        </p:txBody>
      </p:sp>
    </p:spTree>
    <p:extLst>
      <p:ext uri="{BB962C8B-B14F-4D97-AF65-F5344CB8AC3E}">
        <p14:creationId xmlns:p14="http://schemas.microsoft.com/office/powerpoint/2010/main" val="324360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expectation of the Giver</a:t>
            </a:r>
          </a:p>
        </p:txBody>
      </p:sp>
      <p:sp>
        <p:nvSpPr>
          <p:cNvPr id="3" name="Content Placeholder 2"/>
          <p:cNvSpPr>
            <a:spLocks noGrp="1"/>
          </p:cNvSpPr>
          <p:nvPr>
            <p:ph idx="1"/>
          </p:nvPr>
        </p:nvSpPr>
        <p:spPr>
          <a:xfrm>
            <a:off x="251520" y="1207293"/>
            <a:ext cx="8712968" cy="4813995"/>
          </a:xfrm>
        </p:spPr>
        <p:txBody>
          <a:bodyPr>
            <a:normAutofit fontScale="92500"/>
          </a:bodyPr>
          <a:lstStyle/>
          <a:p>
            <a:r>
              <a:rPr lang="en-AU" dirty="0"/>
              <a:t>The expectation of the man who </a:t>
            </a:r>
            <a:r>
              <a:rPr lang="en-AU" b="1" dirty="0"/>
              <a:t>gave his goods</a:t>
            </a:r>
            <a:r>
              <a:rPr lang="en-AU" dirty="0"/>
              <a:t> (his talents) was that each servant </a:t>
            </a:r>
          </a:p>
          <a:p>
            <a:pPr marL="971550" lvl="1" indent="-514350">
              <a:buFont typeface="+mj-lt"/>
              <a:buAutoNum type="arabicPeriod"/>
            </a:pPr>
            <a:r>
              <a:rPr lang="en-AU" dirty="0"/>
              <a:t>Used and </a:t>
            </a:r>
          </a:p>
          <a:p>
            <a:pPr marL="971550" lvl="1" indent="-514350">
              <a:buFont typeface="+mj-lt"/>
              <a:buAutoNum type="arabicPeriod"/>
            </a:pPr>
            <a:r>
              <a:rPr lang="en-AU" dirty="0"/>
              <a:t>Reproduced </a:t>
            </a:r>
          </a:p>
          <a:p>
            <a:pPr marL="457200" lvl="1" indent="0">
              <a:buNone/>
            </a:pPr>
            <a:r>
              <a:rPr lang="en-AU" dirty="0"/>
              <a:t>that which was given. </a:t>
            </a:r>
          </a:p>
          <a:p>
            <a:r>
              <a:rPr lang="en-AU" dirty="0"/>
              <a:t>God has given us talents. He has not given us more than we can handle</a:t>
            </a:r>
          </a:p>
          <a:p>
            <a:r>
              <a:rPr lang="en-AU" dirty="0"/>
              <a:t>He does expect us to use it and reproduce.</a:t>
            </a:r>
          </a:p>
          <a:p>
            <a:r>
              <a:rPr lang="en-AU" dirty="0"/>
              <a:t>This requires </a:t>
            </a:r>
            <a:r>
              <a:rPr lang="en-AU" b="1" dirty="0"/>
              <a:t>faithfulness and focus</a:t>
            </a:r>
          </a:p>
        </p:txBody>
      </p:sp>
    </p:spTree>
    <p:extLst>
      <p:ext uri="{BB962C8B-B14F-4D97-AF65-F5344CB8AC3E}">
        <p14:creationId xmlns:p14="http://schemas.microsoft.com/office/powerpoint/2010/main" val="80152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Why is this applicable to us today?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01382682"/>
              </p:ext>
            </p:extLst>
          </p:nvPr>
        </p:nvGraphicFramePr>
        <p:xfrm>
          <a:off x="250825" y="1206500"/>
          <a:ext cx="8713788" cy="2758440"/>
        </p:xfrm>
        <a:graphic>
          <a:graphicData uri="http://schemas.openxmlformats.org/drawingml/2006/table">
            <a:tbl>
              <a:tblPr firstRow="1" bandRow="1">
                <a:tableStyleId>{5C22544A-7EE6-4342-B048-85BDC9FD1C3A}</a:tableStyleId>
              </a:tblPr>
              <a:tblGrid>
                <a:gridCol w="3097039">
                  <a:extLst>
                    <a:ext uri="{9D8B030D-6E8A-4147-A177-3AD203B41FA5}">
                      <a16:colId xmlns:a16="http://schemas.microsoft.com/office/drawing/2014/main" val="3960908605"/>
                    </a:ext>
                  </a:extLst>
                </a:gridCol>
                <a:gridCol w="5616749">
                  <a:extLst>
                    <a:ext uri="{9D8B030D-6E8A-4147-A177-3AD203B41FA5}">
                      <a16:colId xmlns:a16="http://schemas.microsoft.com/office/drawing/2014/main" val="167629529"/>
                    </a:ext>
                  </a:extLst>
                </a:gridCol>
              </a:tblGrid>
              <a:tr h="518160">
                <a:tc>
                  <a:txBody>
                    <a:bodyPr/>
                    <a:lstStyle/>
                    <a:p>
                      <a:r>
                        <a:rPr lang="en-AU" sz="2800" dirty="0"/>
                        <a:t>Parable</a:t>
                      </a:r>
                    </a:p>
                  </a:txBody>
                  <a:tcPr/>
                </a:tc>
                <a:tc>
                  <a:txBody>
                    <a:bodyPr/>
                    <a:lstStyle/>
                    <a:p>
                      <a:r>
                        <a:rPr lang="en-AU" sz="2800" dirty="0"/>
                        <a:t>Key Takeaway</a:t>
                      </a:r>
                    </a:p>
                  </a:txBody>
                  <a:tcPr/>
                </a:tc>
                <a:extLst>
                  <a:ext uri="{0D108BD9-81ED-4DB2-BD59-A6C34878D82A}">
                    <a16:rowId xmlns:a16="http://schemas.microsoft.com/office/drawing/2014/main" val="1561125400"/>
                  </a:ext>
                </a:extLst>
              </a:tr>
              <a:tr h="914400">
                <a:tc>
                  <a:txBody>
                    <a:bodyPr/>
                    <a:lstStyle/>
                    <a:p>
                      <a:r>
                        <a:rPr lang="en-AU" sz="2700" dirty="0"/>
                        <a:t>Wise and Foolish Virgins</a:t>
                      </a:r>
                    </a:p>
                  </a:txBody>
                  <a:tcPr/>
                </a:tc>
                <a:tc>
                  <a:txBody>
                    <a:bodyPr/>
                    <a:lstStyle/>
                    <a:p>
                      <a:r>
                        <a:rPr lang="en-AU" sz="2700" dirty="0"/>
                        <a:t>Maintain an attitude of </a:t>
                      </a:r>
                    </a:p>
                    <a:p>
                      <a:r>
                        <a:rPr lang="en-AU" sz="2700" dirty="0"/>
                        <a:t>watchfulness and prayer</a:t>
                      </a:r>
                    </a:p>
                  </a:txBody>
                  <a:tcPr/>
                </a:tc>
                <a:extLst>
                  <a:ext uri="{0D108BD9-81ED-4DB2-BD59-A6C34878D82A}">
                    <a16:rowId xmlns:a16="http://schemas.microsoft.com/office/drawing/2014/main" val="2275135822"/>
                  </a:ext>
                </a:extLst>
              </a:tr>
              <a:tr h="1325880">
                <a:tc>
                  <a:txBody>
                    <a:bodyPr/>
                    <a:lstStyle/>
                    <a:p>
                      <a:r>
                        <a:rPr lang="en-AU" sz="2700" dirty="0"/>
                        <a:t>Used and Unused Talents</a:t>
                      </a:r>
                    </a:p>
                  </a:txBody>
                  <a:tcPr/>
                </a:tc>
                <a:tc>
                  <a:txBody>
                    <a:bodyPr/>
                    <a:lstStyle/>
                    <a:p>
                      <a:r>
                        <a:rPr lang="en-AU" sz="2700" dirty="0"/>
                        <a:t>Discover the talents that God has given to us. </a:t>
                      </a:r>
                    </a:p>
                    <a:p>
                      <a:r>
                        <a:rPr lang="en-AU" sz="2700" dirty="0"/>
                        <a:t>Use and reproduce it or lose it!</a:t>
                      </a:r>
                    </a:p>
                  </a:txBody>
                  <a:tcPr/>
                </a:tc>
                <a:extLst>
                  <a:ext uri="{0D108BD9-81ED-4DB2-BD59-A6C34878D82A}">
                    <a16:rowId xmlns:a16="http://schemas.microsoft.com/office/drawing/2014/main" val="999816303"/>
                  </a:ext>
                </a:extLst>
              </a:tr>
            </a:tbl>
          </a:graphicData>
        </a:graphic>
      </p:graphicFrame>
      <p:sp>
        <p:nvSpPr>
          <p:cNvPr id="5" name="Rectangle: Rounded Corners 4"/>
          <p:cNvSpPr/>
          <p:nvPr/>
        </p:nvSpPr>
        <p:spPr>
          <a:xfrm>
            <a:off x="323528" y="4437112"/>
            <a:ext cx="8568952" cy="1440160"/>
          </a:xfrm>
          <a:prstGeom prst="roundRect">
            <a:avLst/>
          </a:prstGeom>
          <a:solidFill>
            <a:schemeClr val="accent6"/>
          </a:solidFill>
          <a:ln w="31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t>The enemy’s plan is to </a:t>
            </a:r>
            <a:r>
              <a:rPr lang="en-AU" sz="2400" b="1" dirty="0"/>
              <a:t>distract us</a:t>
            </a:r>
            <a:r>
              <a:rPr lang="en-AU" sz="2400" dirty="0"/>
              <a:t>, </a:t>
            </a:r>
            <a:r>
              <a:rPr lang="en-AU" sz="2400" b="1" dirty="0"/>
              <a:t>bog us down</a:t>
            </a:r>
            <a:r>
              <a:rPr lang="en-AU" sz="2400" dirty="0"/>
              <a:t> </a:t>
            </a:r>
          </a:p>
          <a:p>
            <a:pPr algn="ctr"/>
            <a:r>
              <a:rPr lang="en-AU" sz="2400" b="1" dirty="0"/>
              <a:t>with bitterness/problems</a:t>
            </a:r>
            <a:r>
              <a:rPr lang="en-AU" sz="2400" dirty="0"/>
              <a:t> and make us feel </a:t>
            </a:r>
          </a:p>
          <a:p>
            <a:pPr algn="ctr"/>
            <a:r>
              <a:rPr lang="en-AU" sz="2400" b="1" dirty="0"/>
              <a:t>discouraged</a:t>
            </a:r>
            <a:r>
              <a:rPr lang="en-AU" sz="2400" dirty="0"/>
              <a:t> so that we cannot realise our </a:t>
            </a:r>
            <a:r>
              <a:rPr lang="en-AU" sz="2400" b="1" dirty="0"/>
              <a:t>full potential!</a:t>
            </a:r>
          </a:p>
        </p:txBody>
      </p:sp>
    </p:spTree>
    <p:extLst>
      <p:ext uri="{BB962C8B-B14F-4D97-AF65-F5344CB8AC3E}">
        <p14:creationId xmlns:p14="http://schemas.microsoft.com/office/powerpoint/2010/main" val="286780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For such a time as this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2" y="1412776"/>
            <a:ext cx="4824536" cy="4608512"/>
          </a:xfrm>
        </p:spPr>
      </p:pic>
      <p:sp>
        <p:nvSpPr>
          <p:cNvPr id="5" name="TextBox 4"/>
          <p:cNvSpPr txBox="1"/>
          <p:nvPr/>
        </p:nvSpPr>
        <p:spPr>
          <a:xfrm>
            <a:off x="5292080" y="1412776"/>
            <a:ext cx="2808312" cy="369332"/>
          </a:xfrm>
          <a:prstGeom prst="rect">
            <a:avLst/>
          </a:prstGeom>
          <a:noFill/>
        </p:spPr>
        <p:txBody>
          <a:bodyPr wrap="square" rtlCol="0">
            <a:spAutoFit/>
          </a:bodyPr>
          <a:lstStyle/>
          <a:p>
            <a:endParaRPr lang="en-AU" dirty="0"/>
          </a:p>
        </p:txBody>
      </p:sp>
      <p:sp>
        <p:nvSpPr>
          <p:cNvPr id="6" name="TextBox 5"/>
          <p:cNvSpPr txBox="1"/>
          <p:nvPr/>
        </p:nvSpPr>
        <p:spPr>
          <a:xfrm>
            <a:off x="5004048" y="1412776"/>
            <a:ext cx="4032448" cy="2677656"/>
          </a:xfrm>
          <a:prstGeom prst="rect">
            <a:avLst/>
          </a:prstGeom>
          <a:noFill/>
        </p:spPr>
        <p:txBody>
          <a:bodyPr wrap="square" rtlCol="0">
            <a:spAutoFit/>
          </a:bodyPr>
          <a:lstStyle/>
          <a:p>
            <a:r>
              <a:rPr lang="en-AU" sz="2400" b="1" dirty="0"/>
              <a:t>If you remain completely </a:t>
            </a:r>
          </a:p>
          <a:p>
            <a:r>
              <a:rPr lang="en-AU" sz="2400" b="1" dirty="0"/>
              <a:t>silent at this time</a:t>
            </a:r>
            <a:r>
              <a:rPr lang="en-AU" sz="2400" dirty="0"/>
              <a:t>…but </a:t>
            </a:r>
          </a:p>
          <a:p>
            <a:r>
              <a:rPr lang="en-AU" sz="2400" dirty="0"/>
              <a:t>you and your father’s </a:t>
            </a:r>
          </a:p>
          <a:p>
            <a:r>
              <a:rPr lang="en-AU" sz="2400" dirty="0"/>
              <a:t>house will perish. Yet who knows whether you have </a:t>
            </a:r>
          </a:p>
          <a:p>
            <a:r>
              <a:rPr lang="en-AU" sz="2400" dirty="0"/>
              <a:t>come to the Kingdom for </a:t>
            </a:r>
          </a:p>
          <a:p>
            <a:r>
              <a:rPr lang="en-AU" sz="2400" dirty="0"/>
              <a:t>such a time as this. </a:t>
            </a:r>
          </a:p>
        </p:txBody>
      </p:sp>
    </p:spTree>
    <p:extLst>
      <p:ext uri="{BB962C8B-B14F-4D97-AF65-F5344CB8AC3E}">
        <p14:creationId xmlns:p14="http://schemas.microsoft.com/office/powerpoint/2010/main" val="15049529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2436</TotalTime>
  <Words>1247</Words>
  <Application>Microsoft Office PowerPoint</Application>
  <PresentationFormat>On-screen Show (4:3)</PresentationFormat>
  <Paragraphs>95</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맑은 고딕</vt:lpstr>
      <vt:lpstr>Arial</vt:lpstr>
      <vt:lpstr>Calibri</vt:lpstr>
      <vt:lpstr>Century Gothic</vt:lpstr>
      <vt:lpstr>Office Theme</vt:lpstr>
      <vt:lpstr>For such a time as this Esther 4:14</vt:lpstr>
      <vt:lpstr>Introduction</vt:lpstr>
      <vt:lpstr>Parable of the  Wise and Foolish Virgins Matt 25:1-13</vt:lpstr>
      <vt:lpstr>What does it mean? </vt:lpstr>
      <vt:lpstr>Key takeaways</vt:lpstr>
      <vt:lpstr>Parable of the  Used and Unused Talents Matt 25:14-30</vt:lpstr>
      <vt:lpstr>What does it mean? </vt:lpstr>
      <vt:lpstr>The expectation of the Giver</vt:lpstr>
      <vt:lpstr>Why is this applicable to us today?</vt:lpstr>
      <vt:lpstr>For such a time as this</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377</cp:revision>
  <dcterms:created xsi:type="dcterms:W3CDTF">2014-04-01T16:35:38Z</dcterms:created>
  <dcterms:modified xsi:type="dcterms:W3CDTF">2017-03-12T00:12:03Z</dcterms:modified>
</cp:coreProperties>
</file>